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94" r:id="rId2"/>
    <p:sldId id="280" r:id="rId3"/>
    <p:sldId id="275" r:id="rId4"/>
    <p:sldId id="282" r:id="rId5"/>
    <p:sldId id="278" r:id="rId6"/>
    <p:sldId id="281" r:id="rId7"/>
    <p:sldId id="277" r:id="rId8"/>
    <p:sldId id="283" r:id="rId9"/>
    <p:sldId id="284" r:id="rId10"/>
    <p:sldId id="285" r:id="rId11"/>
    <p:sldId id="286" r:id="rId12"/>
    <p:sldId id="287" r:id="rId13"/>
    <p:sldId id="291" r:id="rId14"/>
    <p:sldId id="288" r:id="rId15"/>
    <p:sldId id="292" r:id="rId16"/>
    <p:sldId id="289" r:id="rId17"/>
    <p:sldId id="290" r:id="rId18"/>
    <p:sldId id="293" r:id="rId19"/>
    <p:sldId id="263" r:id="rId20"/>
    <p:sldId id="264" r:id="rId21"/>
    <p:sldId id="265" r:id="rId22"/>
    <p:sldId id="266" r:id="rId23"/>
    <p:sldId id="267" r:id="rId24"/>
    <p:sldId id="268" r:id="rId25"/>
    <p:sldId id="270" r:id="rId26"/>
    <p:sldId id="269" r:id="rId27"/>
    <p:sldId id="271" r:id="rId28"/>
    <p:sldId id="274" r:id="rId29"/>
    <p:sldId id="272" r:id="rId30"/>
    <p:sldId id="273" r:id="rId31"/>
    <p:sldId id="256" r:id="rId32"/>
    <p:sldId id="257" r:id="rId33"/>
    <p:sldId id="258" r:id="rId34"/>
    <p:sldId id="260" r:id="rId35"/>
    <p:sldId id="259" r:id="rId36"/>
    <p:sldId id="261" r:id="rId37"/>
    <p:sldId id="262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788B0D-4FC3-4A25-ACA9-F81D90A80A61}">
          <p14:sldIdLst>
            <p14:sldId id="294"/>
            <p14:sldId id="280"/>
            <p14:sldId id="275"/>
            <p14:sldId id="282"/>
            <p14:sldId id="278"/>
            <p14:sldId id="281"/>
            <p14:sldId id="277"/>
            <p14:sldId id="283"/>
            <p14:sldId id="284"/>
            <p14:sldId id="285"/>
            <p14:sldId id="286"/>
            <p14:sldId id="287"/>
            <p14:sldId id="291"/>
            <p14:sldId id="288"/>
            <p14:sldId id="292"/>
            <p14:sldId id="289"/>
            <p14:sldId id="290"/>
            <p14:sldId id="293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74"/>
            <p14:sldId id="272"/>
            <p14:sldId id="273"/>
            <p14:sldId id="256"/>
            <p14:sldId id="257"/>
            <p14:sldId id="258"/>
            <p14:sldId id="260"/>
            <p14:sldId id="259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AF269-8F11-4F36-B6A9-80B2E1F7A977}" v="640" dt="2024-01-14T13:52:26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CF8B3-9627-4283-8227-D8594A4AE4A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D81DE-71D5-4CF3-B06B-BF46A28D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68247-2F0A-43D9-BF65-DD9C02EBB9B3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8725" y="6320778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4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D453-7AEF-4243-B740-26F18C1F1F0E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6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F6EA7-64D5-45DA-A902-C580A332B94F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34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19B0-35D4-468F-A69A-AF58D3A31AAD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9004" y="6320778"/>
            <a:ext cx="1530927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8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5942-56C6-4FE9-8B45-04BA7F733C1D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3114" y="6356350"/>
            <a:ext cx="1530927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2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0B5A-16CC-453D-BE96-0C41BC788420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6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4DCF-40B2-4880-B2DF-DCBD7324C90D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2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44F3-4D3F-49F6-A28D-572E7AC328B0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6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32B9-7592-4DA8-A8ED-5596F83211F2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6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DD4EC-B4BF-4383-A6B3-7F0548B87DE0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20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9258-5024-4A61-9390-9A7CBE77A79E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6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D35F600-F0D2-4443-8109-0CB69CC243E1}" type="datetime1">
              <a:rPr lang="en-US" smtClean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76961" y="20478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5CF89FB9-CD38-E79B-0D79-AEA91DCEAAA9}"/>
              </a:ext>
            </a:extLst>
          </p:cNvPr>
          <p:cNvSpPr txBox="1">
            <a:spLocks/>
          </p:cNvSpPr>
          <p:nvPr/>
        </p:nvSpPr>
        <p:spPr>
          <a:xfrm>
            <a:off x="4838526" y="333068"/>
            <a:ext cx="6045783" cy="111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6000" dirty="0">
                <a:solidFill>
                  <a:schemeClr val="tx2"/>
                </a:solidFill>
                <a:ea typeface="Calibri Light"/>
                <a:cs typeface="Calibri Light"/>
              </a:rPr>
              <a:t>Smart City </a:t>
            </a:r>
            <a:r>
              <a:rPr lang="tr-TR" sz="6000" dirty="0" err="1">
                <a:solidFill>
                  <a:schemeClr val="tx2"/>
                </a:solidFill>
                <a:ea typeface="Calibri Light"/>
                <a:cs typeface="Calibri Light"/>
              </a:rPr>
              <a:t>System</a:t>
            </a:r>
            <a:endParaRPr lang="tr-TR" sz="6000" dirty="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21F022-29ED-3996-71FE-8F7A2F79F9DF}"/>
              </a:ext>
            </a:extLst>
          </p:cNvPr>
          <p:cNvSpPr txBox="1">
            <a:spLocks/>
          </p:cNvSpPr>
          <p:nvPr/>
        </p:nvSpPr>
        <p:spPr>
          <a:xfrm>
            <a:off x="-87549" y="1801368"/>
            <a:ext cx="7315200" cy="325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sz="2400" b="1" dirty="0" err="1">
                <a:solidFill>
                  <a:schemeClr val="tx1"/>
                </a:solidFill>
              </a:rPr>
              <a:t>Requirements</a:t>
            </a:r>
            <a:endParaRPr lang="tr-TR" sz="2400" b="1" dirty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sz="2400" b="1" dirty="0">
                <a:solidFill>
                  <a:schemeClr val="tx1"/>
                </a:solidFill>
              </a:rPr>
              <a:t>Analysis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sz="2400" b="1" dirty="0">
                <a:solidFill>
                  <a:schemeClr val="tx1"/>
                </a:solidFill>
              </a:rPr>
              <a:t>Design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sz="2400" b="1" dirty="0" err="1">
                <a:solidFill>
                  <a:schemeClr val="tx1"/>
                </a:solidFill>
              </a:rPr>
              <a:t>Implementation</a:t>
            </a:r>
            <a:r>
              <a:rPr lang="tr-TR" sz="2400" b="1" dirty="0">
                <a:solidFill>
                  <a:schemeClr val="tx1"/>
                </a:solidFill>
              </a:rPr>
              <a:t> &amp; Test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69BB117A-B002-AA0E-5C65-A3CF75089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51" y="1451603"/>
            <a:ext cx="7209976" cy="43112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5D563-54FE-6B18-AEC6-70D4A219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18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9CAEB227-5318-34F2-8E46-D7B99B80D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426"/>
            <a:ext cx="9712680" cy="59996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4E34F-47B8-3EEE-EAD2-43DA52C36E41}"/>
              </a:ext>
            </a:extLst>
          </p:cNvPr>
          <p:cNvSpPr txBox="1"/>
          <p:nvPr/>
        </p:nvSpPr>
        <p:spPr>
          <a:xfrm>
            <a:off x="3173506" y="6408086"/>
            <a:ext cx="584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Figure</a:t>
            </a:r>
            <a:r>
              <a:rPr lang="tr-TR" dirty="0"/>
              <a:t>: </a:t>
            </a:r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Reporting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(Activity </a:t>
            </a:r>
            <a:r>
              <a:rPr lang="tr-TR" dirty="0" err="1"/>
              <a:t>Diagram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B948-FE84-E349-1C3B-1797FC0E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0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4D4AEDA7-DE14-06C8-0A2A-1F9DA760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t="53986" r="34249" b="18392"/>
          <a:stretch/>
        </p:blipFill>
        <p:spPr>
          <a:xfrm>
            <a:off x="0" y="236676"/>
            <a:ext cx="9628094" cy="6207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B129C-BCC0-9B34-9868-75AB4BC2EA4A}"/>
              </a:ext>
            </a:extLst>
          </p:cNvPr>
          <p:cNvSpPr txBox="1"/>
          <p:nvPr/>
        </p:nvSpPr>
        <p:spPr>
          <a:xfrm>
            <a:off x="3608294" y="6341639"/>
            <a:ext cx="497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Figure</a:t>
            </a:r>
            <a:r>
              <a:rPr lang="tr-TR" dirty="0"/>
              <a:t>: </a:t>
            </a:r>
            <a:r>
              <a:rPr lang="tr-TR" dirty="0" err="1"/>
              <a:t>Vehicle</a:t>
            </a:r>
            <a:r>
              <a:rPr lang="tr-TR" dirty="0"/>
              <a:t> Routing </a:t>
            </a:r>
            <a:r>
              <a:rPr lang="tr-TR" dirty="0" err="1"/>
              <a:t>System</a:t>
            </a:r>
            <a:r>
              <a:rPr lang="tr-TR" dirty="0"/>
              <a:t>  (Activity </a:t>
            </a:r>
            <a:r>
              <a:rPr lang="tr-TR" dirty="0" err="1"/>
              <a:t>Diagram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DC10B-6D7E-173A-D28F-DFABC878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3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diagram&#10;&#10;Description automatically generated">
            <a:extLst>
              <a:ext uri="{FF2B5EF4-FFF2-40B4-BE49-F238E27FC236}">
                <a16:creationId xmlns:a16="http://schemas.microsoft.com/office/drawing/2014/main" id="{AEFDC06C-1812-E391-03D0-B21D4267E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81982" r="39797" b="1450"/>
          <a:stretch/>
        </p:blipFill>
        <p:spPr>
          <a:xfrm>
            <a:off x="0" y="567479"/>
            <a:ext cx="11280741" cy="560920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A6FAC2-C2BE-FC0E-38D9-B3C2E8C0DB40}"/>
              </a:ext>
            </a:extLst>
          </p:cNvPr>
          <p:cNvSpPr txBox="1"/>
          <p:nvPr/>
        </p:nvSpPr>
        <p:spPr>
          <a:xfrm>
            <a:off x="2953870" y="6388210"/>
            <a:ext cx="628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Figure</a:t>
            </a:r>
            <a:r>
              <a:rPr lang="tr-TR" dirty="0"/>
              <a:t>: </a:t>
            </a:r>
            <a:r>
              <a:rPr lang="tr-TR" sz="1800" dirty="0"/>
              <a:t>Smart </a:t>
            </a:r>
            <a:r>
              <a:rPr lang="tr-TR" sz="1800" dirty="0" err="1"/>
              <a:t>Traffic</a:t>
            </a:r>
            <a:r>
              <a:rPr lang="tr-TR" sz="1800" dirty="0"/>
              <a:t> </a:t>
            </a:r>
            <a:r>
              <a:rPr lang="tr-TR" sz="1800" dirty="0" err="1"/>
              <a:t>Lighting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Pedestrians</a:t>
            </a:r>
            <a:r>
              <a:rPr lang="tr-TR" dirty="0"/>
              <a:t> (Activity </a:t>
            </a:r>
            <a:r>
              <a:rPr lang="tr-TR" dirty="0" err="1"/>
              <a:t>Diagram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B272-7949-7E4C-CF19-3EE381BC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4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6EA03-61F7-0691-291C-30C947C6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28" y="3876399"/>
            <a:ext cx="7374795" cy="995448"/>
          </a:xfrm>
        </p:spPr>
        <p:txBody>
          <a:bodyPr>
            <a:noAutofit/>
          </a:bodyPr>
          <a:lstStyle/>
          <a:p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Context</a:t>
            </a:r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Block</a:t>
            </a:r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Diagram</a:t>
            </a:r>
            <a:endParaRPr lang="en-US" sz="5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DEA051-C25B-4D54-BD91-06B62711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828" y="954089"/>
            <a:ext cx="5760846" cy="2310312"/>
          </a:xfrm>
        </p:spPr>
        <p:txBody>
          <a:bodyPr>
            <a:normAutofit/>
          </a:bodyPr>
          <a:lstStyle/>
          <a:p>
            <a:r>
              <a:rPr lang="tr-TR" sz="5200" dirty="0">
                <a:solidFill>
                  <a:schemeClr val="tx2"/>
                </a:solidFill>
                <a:ea typeface="Calibri Light"/>
                <a:cs typeface="Calibri Light"/>
              </a:rPr>
              <a:t>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5DF4D-4B54-2911-D923-81D0B943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0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E159036-B4B8-913D-9AAF-D7713FCC8135}"/>
              </a:ext>
            </a:extLst>
          </p:cNvPr>
          <p:cNvSpPr txBox="1"/>
          <p:nvPr/>
        </p:nvSpPr>
        <p:spPr>
          <a:xfrm>
            <a:off x="144844" y="1017456"/>
            <a:ext cx="25997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Smart City </a:t>
            </a:r>
            <a:r>
              <a:rPr lang="tr-TR" b="1" dirty="0" err="1"/>
              <a:t>System</a:t>
            </a:r>
            <a:endParaRPr lang="tr-TR" b="1" dirty="0"/>
          </a:p>
          <a:p>
            <a:endParaRPr lang="tr-TR" b="1" dirty="0"/>
          </a:p>
          <a:p>
            <a:r>
              <a:rPr lang="tr-TR" b="1" dirty="0"/>
              <a:t>Smart </a:t>
            </a:r>
            <a:r>
              <a:rPr lang="tr-TR" b="1" dirty="0" err="1"/>
              <a:t>Traffic</a:t>
            </a:r>
            <a:r>
              <a:rPr lang="tr-TR" b="1" dirty="0"/>
              <a:t> </a:t>
            </a:r>
            <a:r>
              <a:rPr lang="tr-TR" b="1" dirty="0" err="1"/>
              <a:t>Lights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Pedestrians</a:t>
            </a:r>
            <a:endParaRPr lang="tr-TR" b="1" dirty="0"/>
          </a:p>
          <a:p>
            <a:endParaRPr lang="tr-TR" b="1" dirty="0"/>
          </a:p>
          <a:p>
            <a:r>
              <a:rPr lang="tr-TR" b="1" dirty="0" err="1"/>
              <a:t>Vehicle</a:t>
            </a:r>
            <a:r>
              <a:rPr lang="tr-TR" b="1" dirty="0"/>
              <a:t> Routing </a:t>
            </a:r>
            <a:r>
              <a:rPr lang="tr-TR" b="1" dirty="0" err="1"/>
              <a:t>System</a:t>
            </a:r>
            <a:endParaRPr lang="tr-TR" b="1" dirty="0"/>
          </a:p>
          <a:p>
            <a:endParaRPr lang="tr-TR" b="1" dirty="0"/>
          </a:p>
          <a:p>
            <a:r>
              <a:rPr lang="tr-TR" b="1" dirty="0" err="1"/>
              <a:t>Traffic</a:t>
            </a:r>
            <a:r>
              <a:rPr lang="tr-TR" b="1" dirty="0"/>
              <a:t> </a:t>
            </a:r>
            <a:r>
              <a:rPr lang="tr-TR" b="1" dirty="0" err="1"/>
              <a:t>Lighting</a:t>
            </a:r>
            <a:r>
              <a:rPr lang="tr-TR" b="1" dirty="0"/>
              <a:t> </a:t>
            </a:r>
            <a:r>
              <a:rPr lang="tr-TR" b="1" dirty="0" err="1"/>
              <a:t>Priority</a:t>
            </a:r>
            <a:r>
              <a:rPr lang="tr-TR" b="1" dirty="0"/>
              <a:t> </a:t>
            </a:r>
            <a:r>
              <a:rPr lang="tr-TR" b="1" dirty="0" err="1"/>
              <a:t>Assignment</a:t>
            </a: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1" dirty="0" err="1"/>
              <a:t>Traffic</a:t>
            </a:r>
            <a:r>
              <a:rPr lang="tr-TR" b="1" i="1" dirty="0"/>
              <a:t> </a:t>
            </a:r>
            <a:r>
              <a:rPr lang="tr-TR" b="1" i="1" dirty="0" err="1"/>
              <a:t>Lights</a:t>
            </a:r>
            <a:endParaRPr lang="tr-T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1" dirty="0" err="1"/>
              <a:t>Autonomous</a:t>
            </a:r>
            <a:r>
              <a:rPr lang="tr-TR" b="1" i="1" dirty="0"/>
              <a:t> + </a:t>
            </a:r>
            <a:r>
              <a:rPr lang="tr-TR" b="1" i="1" dirty="0" err="1"/>
              <a:t>Emergency</a:t>
            </a:r>
            <a:r>
              <a:rPr lang="tr-TR" b="1" i="1" dirty="0"/>
              <a:t> </a:t>
            </a:r>
            <a:r>
              <a:rPr lang="tr-TR" b="1" i="1" dirty="0" err="1"/>
              <a:t>Vehicles</a:t>
            </a:r>
            <a:endParaRPr lang="tr-TR" b="1" i="1" dirty="0"/>
          </a:p>
          <a:p>
            <a:endParaRPr lang="tr-TR" b="1" dirty="0"/>
          </a:p>
          <a:p>
            <a:r>
              <a:rPr lang="tr-TR" b="1" dirty="0" err="1"/>
              <a:t>Accident</a:t>
            </a:r>
            <a:r>
              <a:rPr lang="tr-TR" b="1" dirty="0"/>
              <a:t> Report </a:t>
            </a:r>
            <a:r>
              <a:rPr lang="tr-TR" b="1" dirty="0" err="1"/>
              <a:t>System</a:t>
            </a: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1" dirty="0"/>
              <a:t>City </a:t>
            </a:r>
            <a:r>
              <a:rPr lang="tr-TR" b="1" i="1" dirty="0" err="1"/>
              <a:t>Infrastructure</a:t>
            </a:r>
            <a:endParaRPr lang="tr-T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1" dirty="0" err="1"/>
              <a:t>Autonomous</a:t>
            </a:r>
            <a:r>
              <a:rPr lang="tr-TR" b="1" i="1" dirty="0"/>
              <a:t> + Smart </a:t>
            </a:r>
            <a:r>
              <a:rPr lang="tr-TR" b="1" i="1" dirty="0" err="1"/>
              <a:t>Vehicles</a:t>
            </a:r>
            <a:endParaRPr lang="tr-TR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endParaRPr lang="tr-TR" b="1" dirty="0"/>
          </a:p>
          <a:p>
            <a:endParaRPr lang="en-US" b="1" dirty="0"/>
          </a:p>
        </p:txBody>
      </p:sp>
      <p:pic>
        <p:nvPicPr>
          <p:cNvPr id="15" name="Picture 1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7BF2F5-2281-FA71-46EA-704BFF3C3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4295" r="2854" b="4320"/>
          <a:stretch/>
        </p:blipFill>
        <p:spPr>
          <a:xfrm>
            <a:off x="2744610" y="23567"/>
            <a:ext cx="9447390" cy="6407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9D31C-8C7E-2D9C-12C0-142FD2B77A8A}"/>
              </a:ext>
            </a:extLst>
          </p:cNvPr>
          <p:cNvSpPr txBox="1"/>
          <p:nvPr/>
        </p:nvSpPr>
        <p:spPr>
          <a:xfrm>
            <a:off x="2599766" y="6465101"/>
            <a:ext cx="69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Figure</a:t>
            </a:r>
            <a:r>
              <a:rPr lang="tr-TR" dirty="0"/>
              <a:t>: Smart City </a:t>
            </a:r>
            <a:r>
              <a:rPr lang="tr-TR" dirty="0" err="1"/>
              <a:t>System</a:t>
            </a:r>
            <a:r>
              <a:rPr lang="tr-TR" dirty="0"/>
              <a:t> Architecture (</a:t>
            </a:r>
            <a:r>
              <a:rPr lang="tr-TR" dirty="0" err="1"/>
              <a:t>Context</a:t>
            </a:r>
            <a:r>
              <a:rPr lang="tr-TR" dirty="0"/>
              <a:t>)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Diagram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11C8C-0391-F8C4-80F2-C7A557E3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6EA03-61F7-0691-291C-30C947C6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28" y="4019834"/>
            <a:ext cx="7374795" cy="995448"/>
          </a:xfrm>
        </p:spPr>
        <p:txBody>
          <a:bodyPr>
            <a:noAutofit/>
          </a:bodyPr>
          <a:lstStyle/>
          <a:p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Internal</a:t>
            </a:r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Block</a:t>
            </a:r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Diagrams</a:t>
            </a:r>
            <a:endParaRPr lang="en-US" sz="5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32F-ED8E-597E-1A67-FFCC836A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6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DA0DA2-BB6A-059A-F435-1804DB050607}"/>
              </a:ext>
            </a:extLst>
          </p:cNvPr>
          <p:cNvSpPr txBox="1"/>
          <p:nvPr/>
        </p:nvSpPr>
        <p:spPr>
          <a:xfrm>
            <a:off x="6275759" y="6327700"/>
            <a:ext cx="5361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Figure</a:t>
            </a:r>
            <a:r>
              <a:rPr lang="tr-TR" sz="1600" dirty="0"/>
              <a:t>: </a:t>
            </a:r>
            <a:r>
              <a:rPr lang="tr-TR" sz="1600" dirty="0" err="1"/>
              <a:t>Accident</a:t>
            </a:r>
            <a:r>
              <a:rPr lang="tr-TR" sz="1600" dirty="0"/>
              <a:t> </a:t>
            </a:r>
            <a:r>
              <a:rPr lang="tr-TR" sz="1600" dirty="0" err="1"/>
              <a:t>Reporting</a:t>
            </a:r>
            <a:r>
              <a:rPr lang="tr-TR" sz="1600" dirty="0"/>
              <a:t> </a:t>
            </a:r>
            <a:r>
              <a:rPr lang="tr-TR" sz="1600" dirty="0" err="1"/>
              <a:t>System</a:t>
            </a:r>
            <a:r>
              <a:rPr lang="tr-TR" sz="1600" dirty="0"/>
              <a:t> (</a:t>
            </a:r>
            <a:r>
              <a:rPr lang="tr-TR" sz="1600" dirty="0" err="1"/>
              <a:t>Internal</a:t>
            </a:r>
            <a:r>
              <a:rPr lang="tr-TR" sz="1600" dirty="0"/>
              <a:t> </a:t>
            </a:r>
            <a:r>
              <a:rPr lang="tr-TR" sz="1600" dirty="0" err="1"/>
              <a:t>Block</a:t>
            </a:r>
            <a:r>
              <a:rPr lang="tr-TR" sz="1600" dirty="0"/>
              <a:t> </a:t>
            </a:r>
            <a:r>
              <a:rPr lang="tr-TR" sz="1600" dirty="0" err="1"/>
              <a:t>Diagram</a:t>
            </a:r>
            <a:r>
              <a:rPr lang="tr-TR" sz="1600" dirty="0"/>
              <a:t>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A7BB-E8BB-10F4-FFBB-85129A11FA66}"/>
              </a:ext>
            </a:extLst>
          </p:cNvPr>
          <p:cNvSpPr txBox="1"/>
          <p:nvPr/>
        </p:nvSpPr>
        <p:spPr>
          <a:xfrm>
            <a:off x="115242" y="6392924"/>
            <a:ext cx="6052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/>
              <a:t>Figure</a:t>
            </a:r>
            <a:r>
              <a:rPr lang="tr-TR" sz="1400" dirty="0"/>
              <a:t>: </a:t>
            </a:r>
            <a:r>
              <a:rPr lang="tr-TR" sz="1400" dirty="0" err="1"/>
              <a:t>Traffic</a:t>
            </a:r>
            <a:r>
              <a:rPr lang="tr-TR" sz="1400" dirty="0"/>
              <a:t> </a:t>
            </a:r>
            <a:r>
              <a:rPr lang="tr-TR" sz="1400" dirty="0" err="1"/>
              <a:t>Lighting</a:t>
            </a:r>
            <a:r>
              <a:rPr lang="tr-TR" sz="1400" dirty="0"/>
              <a:t> </a:t>
            </a:r>
            <a:r>
              <a:rPr lang="tr-TR" sz="1400" dirty="0" err="1"/>
              <a:t>Priority</a:t>
            </a:r>
            <a:r>
              <a:rPr lang="tr-TR" sz="1400" dirty="0"/>
              <a:t> </a:t>
            </a:r>
            <a:r>
              <a:rPr lang="tr-TR" sz="1400" dirty="0" err="1"/>
              <a:t>Assignment</a:t>
            </a:r>
            <a:r>
              <a:rPr lang="tr-TR" sz="1400" dirty="0"/>
              <a:t> </a:t>
            </a:r>
            <a:r>
              <a:rPr lang="tr-TR" sz="1400" dirty="0" err="1"/>
              <a:t>System</a:t>
            </a:r>
            <a:r>
              <a:rPr lang="tr-TR" sz="1400" dirty="0"/>
              <a:t> (</a:t>
            </a:r>
            <a:r>
              <a:rPr lang="tr-TR" sz="1400" dirty="0" err="1"/>
              <a:t>Internal</a:t>
            </a:r>
            <a:r>
              <a:rPr lang="tr-TR" sz="1400" dirty="0"/>
              <a:t> </a:t>
            </a:r>
            <a:r>
              <a:rPr lang="tr-TR" sz="1400" dirty="0" err="1"/>
              <a:t>Block</a:t>
            </a:r>
            <a:r>
              <a:rPr lang="tr-TR" sz="1400" dirty="0"/>
              <a:t> </a:t>
            </a:r>
            <a:r>
              <a:rPr lang="tr-TR" sz="1400" dirty="0" err="1"/>
              <a:t>Diagram</a:t>
            </a:r>
            <a:r>
              <a:rPr lang="tr-TR" sz="1400" dirty="0"/>
              <a:t>)</a:t>
            </a:r>
            <a:endParaRPr lang="en-US" sz="14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A68A6A-589E-02C1-E58D-40931D9ED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3502" r="10353" b="48228"/>
          <a:stretch/>
        </p:blipFill>
        <p:spPr>
          <a:xfrm>
            <a:off x="827232" y="157299"/>
            <a:ext cx="10680971" cy="600624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B366BA-3B56-8306-D6A5-EC71C63E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5831" y="6335576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02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DD387A-37DE-4A92-AF5F-312242F6553B}"/>
              </a:ext>
            </a:extLst>
          </p:cNvPr>
          <p:cNvSpPr txBox="1"/>
          <p:nvPr/>
        </p:nvSpPr>
        <p:spPr>
          <a:xfrm>
            <a:off x="5800165" y="6320778"/>
            <a:ext cx="5970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Figure</a:t>
            </a:r>
            <a:r>
              <a:rPr lang="tr-TR" sz="1600" dirty="0"/>
              <a:t>: Smart </a:t>
            </a:r>
            <a:r>
              <a:rPr lang="tr-TR" sz="1600" dirty="0" err="1"/>
              <a:t>Traffic</a:t>
            </a:r>
            <a:r>
              <a:rPr lang="tr-TR" sz="1600" dirty="0"/>
              <a:t> </a:t>
            </a:r>
            <a:r>
              <a:rPr lang="tr-TR" sz="1600" dirty="0" err="1"/>
              <a:t>Lights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Pedestrians</a:t>
            </a:r>
            <a:r>
              <a:rPr lang="tr-TR" sz="1600" dirty="0"/>
              <a:t> (</a:t>
            </a:r>
            <a:r>
              <a:rPr lang="tr-TR" sz="1600" dirty="0" err="1"/>
              <a:t>Internal</a:t>
            </a:r>
            <a:r>
              <a:rPr lang="tr-TR" sz="1600" dirty="0"/>
              <a:t> </a:t>
            </a:r>
            <a:r>
              <a:rPr lang="tr-TR" sz="1600" dirty="0" err="1"/>
              <a:t>Block</a:t>
            </a:r>
            <a:r>
              <a:rPr lang="tr-TR" sz="1600" dirty="0"/>
              <a:t> </a:t>
            </a:r>
            <a:r>
              <a:rPr lang="tr-TR" sz="1600" dirty="0" err="1"/>
              <a:t>Diagram</a:t>
            </a:r>
            <a:r>
              <a:rPr lang="tr-TR" sz="1600" dirty="0"/>
              <a:t>)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7EACC-B6DD-E5B2-6A8B-A31470FF6177}"/>
              </a:ext>
            </a:extLst>
          </p:cNvPr>
          <p:cNvSpPr txBox="1"/>
          <p:nvPr/>
        </p:nvSpPr>
        <p:spPr>
          <a:xfrm>
            <a:off x="242069" y="6320778"/>
            <a:ext cx="5361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Figure</a:t>
            </a:r>
            <a:r>
              <a:rPr lang="tr-TR" sz="1600" dirty="0"/>
              <a:t>: </a:t>
            </a:r>
            <a:r>
              <a:rPr lang="tr-TR" sz="1600" dirty="0" err="1"/>
              <a:t>Vehicle</a:t>
            </a:r>
            <a:r>
              <a:rPr lang="tr-TR" sz="1600" dirty="0"/>
              <a:t> Routing </a:t>
            </a:r>
            <a:r>
              <a:rPr lang="tr-TR" sz="1600" dirty="0" err="1"/>
              <a:t>System</a:t>
            </a:r>
            <a:r>
              <a:rPr lang="tr-TR" sz="1600" dirty="0"/>
              <a:t> (</a:t>
            </a:r>
            <a:r>
              <a:rPr lang="tr-TR" sz="1600" dirty="0" err="1"/>
              <a:t>Internal</a:t>
            </a:r>
            <a:r>
              <a:rPr lang="tr-TR" sz="1600" dirty="0"/>
              <a:t> </a:t>
            </a:r>
            <a:r>
              <a:rPr lang="tr-TR" sz="1600" dirty="0" err="1"/>
              <a:t>Block</a:t>
            </a:r>
            <a:r>
              <a:rPr lang="tr-TR" sz="1600" dirty="0"/>
              <a:t> </a:t>
            </a:r>
            <a:r>
              <a:rPr lang="tr-TR" sz="1600" dirty="0" err="1"/>
              <a:t>Diagram</a:t>
            </a:r>
            <a:r>
              <a:rPr lang="tr-TR" sz="1600" dirty="0"/>
              <a:t>)</a:t>
            </a:r>
            <a:endParaRPr lang="en-US" sz="16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699AAE-AB00-B749-B8F8-45D3EF85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2" t="56880" r="4351" b="4388"/>
          <a:stretch/>
        </p:blipFill>
        <p:spPr>
          <a:xfrm>
            <a:off x="6221506" y="728435"/>
            <a:ext cx="5970494" cy="54011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D04917-D78D-F9B8-9F8B-341880CA3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t="55745" r="50000" b="6071"/>
          <a:stretch/>
        </p:blipFill>
        <p:spPr>
          <a:xfrm>
            <a:off x="1" y="728435"/>
            <a:ext cx="6059512" cy="540113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606872-39D5-B71B-A3BA-F2A530E8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9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5E84-B841-8CF4-878F-F21479EC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2" y="3005846"/>
            <a:ext cx="3394953" cy="600635"/>
          </a:xfrm>
        </p:spPr>
        <p:txBody>
          <a:bodyPr>
            <a:noAutofit/>
          </a:bodyPr>
          <a:lstStyle/>
          <a:p>
            <a:r>
              <a:rPr lang="tr-TR" b="1" dirty="0" err="1">
                <a:solidFill>
                  <a:schemeClr val="tx1"/>
                </a:solidFill>
              </a:rPr>
              <a:t>Figure</a:t>
            </a:r>
            <a:r>
              <a:rPr lang="tr-TR" b="1" dirty="0">
                <a:solidFill>
                  <a:schemeClr val="tx1"/>
                </a:solidFill>
              </a:rPr>
              <a:t>: </a:t>
            </a:r>
            <a:r>
              <a:rPr lang="tr-TR" b="1" dirty="0" err="1">
                <a:solidFill>
                  <a:schemeClr val="tx1"/>
                </a:solidFill>
              </a:rPr>
              <a:t>Internal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Block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Diagrams</a:t>
            </a:r>
            <a:r>
              <a:rPr lang="tr-TR" b="1" dirty="0">
                <a:solidFill>
                  <a:schemeClr val="tx1"/>
                </a:solidFill>
              </a:rPr>
              <a:t> (</a:t>
            </a:r>
            <a:r>
              <a:rPr lang="tr-TR" b="1" dirty="0" err="1">
                <a:solidFill>
                  <a:schemeClr val="tx1"/>
                </a:solidFill>
              </a:rPr>
              <a:t>Overview</a:t>
            </a:r>
            <a:r>
              <a:rPr lang="tr-TR" b="1" dirty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951FA9-CCE7-4CD9-0C81-69A86020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03" y="0"/>
            <a:ext cx="6751509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FB834-616A-1E27-A9A0-5F214E35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88D3-2684-16A3-BFD1-EE9FCF5E5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Constraint Block </a:t>
            </a:r>
            <a:r>
              <a:rPr lang="en-GB" dirty="0" err="1">
                <a:solidFill>
                  <a:schemeClr val="tx1"/>
                </a:solidFill>
              </a:rPr>
              <a:t>Parametrics</a:t>
            </a:r>
            <a:r>
              <a:rPr lang="en-GB" dirty="0">
                <a:solidFill>
                  <a:schemeClr val="tx1"/>
                </a:solidFill>
              </a:rPr>
              <a:t> Diagrams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8ED75D26-9836-53B6-77B4-59B7941F4971}"/>
              </a:ext>
            </a:extLst>
          </p:cNvPr>
          <p:cNvSpPr txBox="1">
            <a:spLocks/>
          </p:cNvSpPr>
          <p:nvPr/>
        </p:nvSpPr>
        <p:spPr>
          <a:xfrm>
            <a:off x="335154" y="526072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200" dirty="0" err="1">
                <a:solidFill>
                  <a:schemeClr val="tx2"/>
                </a:solidFill>
                <a:ea typeface="Calibri Light"/>
                <a:cs typeface="Calibri Light"/>
              </a:rPr>
              <a:t>Specification</a:t>
            </a:r>
            <a:endParaRPr lang="tr-TR" sz="5200" dirty="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75CED-D47E-2B04-A896-45081A6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8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88D3-2684-16A3-BFD1-EE9FCF5E5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Requirements Diagram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5FE56A6E-9781-4488-B47F-FA5D0D6A928C}"/>
              </a:ext>
            </a:extLst>
          </p:cNvPr>
          <p:cNvSpPr txBox="1">
            <a:spLocks/>
          </p:cNvSpPr>
          <p:nvPr/>
        </p:nvSpPr>
        <p:spPr>
          <a:xfrm>
            <a:off x="1100015" y="905451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200" dirty="0" err="1">
                <a:solidFill>
                  <a:schemeClr val="tx2"/>
                </a:solidFill>
                <a:ea typeface="Calibri Light"/>
                <a:cs typeface="Calibri Light"/>
              </a:rPr>
              <a:t>Requirements</a:t>
            </a:r>
            <a:endParaRPr lang="tr-TR" sz="5200" dirty="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091E4-0D92-E113-E21C-601AE66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1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2D819E70-818D-7C8A-B3E1-F24D9F714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85"/>
          <a:stretch/>
        </p:blipFill>
        <p:spPr>
          <a:xfrm>
            <a:off x="3682352" y="132347"/>
            <a:ext cx="8417285" cy="65933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A057D-B08F-FC24-337F-05779565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3" y="1400783"/>
            <a:ext cx="3273407" cy="146887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To interrelate use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5C592-17E6-0E23-BCBD-A4DDFAE1FCA3}"/>
              </a:ext>
            </a:extLst>
          </p:cNvPr>
          <p:cNvSpPr txBox="1"/>
          <p:nvPr/>
        </p:nvSpPr>
        <p:spPr>
          <a:xfrm>
            <a:off x="4510670" y="6263987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Smart City System Constraint Block Diagram</a:t>
            </a:r>
            <a:endParaRPr lang="en-GB" sz="2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2B8AE-566B-5FD3-D7AA-53764CAC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07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65A059D-266C-F984-D9F1-66E1A383B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"/>
          <a:stretch/>
        </p:blipFill>
        <p:spPr>
          <a:xfrm>
            <a:off x="2256082" y="0"/>
            <a:ext cx="989506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CF7C8-4759-7CAF-F5A4-88875D36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05" y="1643973"/>
            <a:ext cx="2289587" cy="1785027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Time constraint for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4D226-071B-C801-5FC0-C8A7651C79C7}"/>
              </a:ext>
            </a:extLst>
          </p:cNvPr>
          <p:cNvSpPr txBox="1"/>
          <p:nvPr/>
        </p:nvSpPr>
        <p:spPr>
          <a:xfrm>
            <a:off x="3182470" y="6371842"/>
            <a:ext cx="1063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Autonomous Emergency Vehicle Priority Constraint Block Diagram</a:t>
            </a:r>
            <a:endParaRPr lang="en-GB" sz="20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8F17-F60B-35C0-BA00-41E3F5E6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2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4E43D0-00BB-ED19-AAD4-60586416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87" y="729338"/>
            <a:ext cx="10050813" cy="5486400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BD96399-2D9D-2E06-11F4-A74463E1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3898"/>
            <a:ext cx="2385284" cy="1425102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Real-time traffic condition constraint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9DB35-FEC2-B0FA-14C5-E23B94ED5203}"/>
              </a:ext>
            </a:extLst>
          </p:cNvPr>
          <p:cNvSpPr txBox="1"/>
          <p:nvPr/>
        </p:nvSpPr>
        <p:spPr>
          <a:xfrm>
            <a:off x="1637347" y="6230471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Traffic Control System Emergency Rerouting Constraint Block Diagram</a:t>
            </a:r>
            <a:endParaRPr lang="en-GB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3A2A-DF9D-5AF6-466C-B17C8EE2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0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767795-A419-DA3F-0ADA-7062BF07DA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State Machine Diagrams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514270-9274-C0EA-C078-BEE460823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CC9A7-BA61-2348-AC6A-C96224FE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56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79C42C96-985F-B7B1-66AC-DF98775B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46" y="1"/>
            <a:ext cx="829995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DD020-B6D8-C271-201A-F3262242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9" y="1639955"/>
            <a:ext cx="3639128" cy="934359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To visualize system behaviour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92DEA-9CE7-9CF5-5C35-34BF5DB4B0CC}"/>
              </a:ext>
            </a:extLst>
          </p:cNvPr>
          <p:cNvSpPr txBox="1"/>
          <p:nvPr/>
        </p:nvSpPr>
        <p:spPr>
          <a:xfrm>
            <a:off x="4709256" y="6320778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Emergency Vehicle Priority Assignment SMD</a:t>
            </a:r>
            <a:endParaRPr lang="en-GB" sz="2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2AA18-E378-CC6D-EE91-3BEDA29C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D765-0ED7-3244-0882-63A223B8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648" y="4717268"/>
            <a:ext cx="10988239" cy="1543513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Adjusted design regarding use case scenario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F325A809-283E-A0F8-AF96-93339238A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3" y="116085"/>
            <a:ext cx="11443314" cy="46011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89D3B-BF45-5C81-CD50-0514EAB6BC87}"/>
              </a:ext>
            </a:extLst>
          </p:cNvPr>
          <p:cNvSpPr txBox="1"/>
          <p:nvPr/>
        </p:nvSpPr>
        <p:spPr>
          <a:xfrm>
            <a:off x="3425834" y="4133529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Automated Accident Report SMD</a:t>
            </a:r>
            <a:endParaRPr lang="en-GB" sz="2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BFC966-D404-2D1F-7468-06994AEC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03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A506-76E7-9662-30CD-2446EF19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881" y="5136416"/>
            <a:ext cx="7115149" cy="687421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Signals and timeouts for state transition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F472266-B4ED-CA72-AF62-2B90020F3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177352"/>
            <a:ext cx="11629077" cy="46011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571E5-24BA-2742-1866-54B9D0D6C5B9}"/>
              </a:ext>
            </a:extLst>
          </p:cNvPr>
          <p:cNvSpPr txBox="1"/>
          <p:nvPr/>
        </p:nvSpPr>
        <p:spPr>
          <a:xfrm>
            <a:off x="3934881" y="4152382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Pedestrian Cross SMD</a:t>
            </a:r>
            <a:endParaRPr lang="en-GB" sz="2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1B3E42-0B2E-7066-037E-E22A67CF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8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A6D98-F22F-FBC9-34C1-23D61BA38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Fault Trees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E3591-5C4B-B707-F1B2-EC7CF5F87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C752D-5F5A-85F8-771F-7A4D066D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7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1CE1-3873-7A31-2744-BF70AA4B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410511"/>
            <a:ext cx="3472774" cy="569360"/>
          </a:xfrm>
        </p:spPr>
        <p:txBody>
          <a:bodyPr>
            <a:normAutofit fontScale="90000"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To foresee possible risks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E5FBCAFD-1245-3CAE-1C16-EB8E87CEF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" b="24632"/>
          <a:stretch/>
        </p:blipFill>
        <p:spPr>
          <a:xfrm>
            <a:off x="5679195" y="0"/>
            <a:ext cx="6688296" cy="6857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D21CC-37D3-6EB7-B1E5-E87B8DF8F18E}"/>
              </a:ext>
            </a:extLst>
          </p:cNvPr>
          <p:cNvSpPr txBox="1"/>
          <p:nvPr/>
        </p:nvSpPr>
        <p:spPr>
          <a:xfrm>
            <a:off x="272373" y="224082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Automated Accident  Report Fault Tree Diagram</a:t>
            </a:r>
            <a:endParaRPr lang="en-GB" sz="2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160AD2-80D3-1507-11DD-604ACD69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66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EB6A89F3-F505-545A-EE9F-8801E49D7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 b="23098"/>
          <a:stretch/>
        </p:blipFill>
        <p:spPr>
          <a:xfrm>
            <a:off x="5581008" y="0"/>
            <a:ext cx="6610992" cy="69211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C1F35-C574-FBF6-AF48-F8DF631A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9" y="2154277"/>
            <a:ext cx="3443591" cy="2198452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tx1"/>
                </a:solidFill>
              </a:rPr>
              <a:t>Combination of hazards leads to fatal accident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E2774-CDA1-24F1-AE67-84969C98B733}"/>
              </a:ext>
            </a:extLst>
          </p:cNvPr>
          <p:cNvSpPr txBox="1"/>
          <p:nvPr/>
        </p:nvSpPr>
        <p:spPr>
          <a:xfrm>
            <a:off x="311284" y="126114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</a:t>
            </a:r>
            <a:r>
              <a:rPr lang="en-GB" sz="2400" b="1" spc="-6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</a:rPr>
              <a:t>Pedestrian Cross </a:t>
            </a:r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Fault Tree Diagram</a:t>
            </a:r>
            <a:endParaRPr lang="en-GB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4837-5DB3-B236-AB73-6208EBDF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6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98" y="1073467"/>
            <a:ext cx="2993201" cy="470154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</a:rPr>
              <a:t>Purpose:</a:t>
            </a:r>
            <a:br>
              <a:rPr lang="en-GB" sz="2400" b="1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graphical representation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</a:t>
            </a:r>
            <a:r>
              <a:rPr lang="en-GB" sz="1600" b="1" dirty="0">
                <a:solidFill>
                  <a:schemeClr val="tx1"/>
                </a:solidFill>
              </a:rPr>
              <a:t>”what”</a:t>
            </a:r>
            <a:r>
              <a:rPr lang="en-GB" sz="1600" dirty="0">
                <a:solidFill>
                  <a:schemeClr val="tx1"/>
                </a:solidFill>
              </a:rPr>
              <a:t> to achieve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locating errors in early stages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2400" b="1" dirty="0">
                <a:solidFill>
                  <a:schemeClr val="tx1"/>
                </a:solidFill>
              </a:rPr>
            </a:br>
            <a:r>
              <a:rPr lang="en-GB" sz="2400" b="1" dirty="0">
                <a:solidFill>
                  <a:schemeClr val="tx1"/>
                </a:solidFill>
              </a:rPr>
              <a:t>Properties: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unique identifier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textual description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2400" b="1" dirty="0">
                <a:solidFill>
                  <a:schemeClr val="tx1"/>
                </a:solidFill>
              </a:rPr>
              <a:t>Relations:</a:t>
            </a:r>
            <a:br>
              <a:rPr lang="en-GB" sz="2400" b="1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Containment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Refinement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Derivation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refine (behavioural element)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satisfy (architecture block)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verify  (test case)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946649"/>
            <a:ext cx="7315200" cy="4955177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45A7A-7889-2407-A6EF-D40F51F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4D465542-2D83-6D28-DFB8-26509AC46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r="4991" b="37858"/>
          <a:stretch/>
        </p:blipFill>
        <p:spPr>
          <a:xfrm>
            <a:off x="4519891" y="132348"/>
            <a:ext cx="7672110" cy="67256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191A3-E91E-F665-9060-87C0F45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1624519"/>
            <a:ext cx="3579779" cy="16977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Hazards leading unoptimized behaviour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990A-B41D-D17C-ABB5-95EC4F3C0D97}"/>
              </a:ext>
            </a:extLst>
          </p:cNvPr>
          <p:cNvSpPr txBox="1"/>
          <p:nvPr/>
        </p:nvSpPr>
        <p:spPr>
          <a:xfrm>
            <a:off x="321013" y="208971"/>
            <a:ext cx="10233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Figure : Emergency Vehicle Priority Fault Tree Diagram</a:t>
            </a:r>
            <a:endParaRPr lang="en-GB" sz="2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DC82B7-D33B-1DF6-BBE0-300FE1AD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44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33581" y="993000"/>
            <a:ext cx="5760846" cy="2310312"/>
          </a:xfrm>
        </p:spPr>
        <p:txBody>
          <a:bodyPr>
            <a:normAutofit/>
          </a:bodyPr>
          <a:lstStyle/>
          <a:p>
            <a:r>
              <a:rPr lang="tr-TR" sz="5200" dirty="0" err="1">
                <a:solidFill>
                  <a:schemeClr val="tx2"/>
                </a:solidFill>
                <a:ea typeface="Calibri Light"/>
                <a:cs typeface="Calibri Light"/>
              </a:rPr>
              <a:t>Implementation</a:t>
            </a:r>
            <a:endParaRPr lang="tr-TR" sz="5200" dirty="0">
              <a:solidFill>
                <a:schemeClr val="tx2"/>
              </a:solidFill>
              <a:ea typeface="Calibri Light"/>
              <a:cs typeface="Calibri Light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FA023E2-B002-18D5-BE06-CC514C7BBE12}"/>
              </a:ext>
            </a:extLst>
          </p:cNvPr>
          <p:cNvSpPr txBox="1">
            <a:spLocks/>
          </p:cNvSpPr>
          <p:nvPr/>
        </p:nvSpPr>
        <p:spPr>
          <a:xfrm>
            <a:off x="512840" y="3431322"/>
            <a:ext cx="8957128" cy="2526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18" charset="2"/>
              <a:buChar char="§"/>
            </a:pPr>
            <a:r>
              <a:rPr lang="tr-TR" b="1" dirty="0">
                <a:solidFill>
                  <a:schemeClr val="tx1"/>
                </a:solidFill>
              </a:rPr>
              <a:t>Connectivity &amp; </a:t>
            </a:r>
            <a:r>
              <a:rPr lang="tr-TR" b="1" dirty="0" err="1">
                <a:solidFill>
                  <a:schemeClr val="tx1"/>
                </a:solidFill>
              </a:rPr>
              <a:t>Realized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Sequence</a:t>
            </a:r>
          </a:p>
          <a:p>
            <a:pPr marL="342900" indent="-342900">
              <a:buFont typeface="Wingdings" pitchFamily="18" charset="2"/>
              <a:buChar char="§"/>
            </a:pPr>
            <a:r>
              <a:rPr lang="tr-TR" b="1" dirty="0" err="1">
                <a:solidFill>
                  <a:schemeClr val="tx1"/>
                </a:solidFill>
              </a:rPr>
              <a:t>Example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Sequence</a:t>
            </a:r>
            <a:endParaRPr lang="tr-TR" b="1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18" charset="2"/>
              <a:buChar char="§"/>
            </a:pPr>
            <a:r>
              <a:rPr lang="tr-TR" b="1" dirty="0" err="1">
                <a:solidFill>
                  <a:schemeClr val="tx1"/>
                </a:solidFill>
              </a:rPr>
              <a:t>Scheduling</a:t>
            </a:r>
            <a:endParaRPr lang="tr-TR" b="1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18" charset="2"/>
              <a:buChar char="§"/>
            </a:pPr>
            <a:r>
              <a:rPr lang="tr-TR" b="1" dirty="0" err="1">
                <a:solidFill>
                  <a:schemeClr val="tx1"/>
                </a:solidFill>
              </a:rPr>
              <a:t>Testing</a:t>
            </a:r>
            <a:endParaRPr lang="tr-TR" b="1" dirty="0">
              <a:solidFill>
                <a:schemeClr val="tx1"/>
              </a:solidFill>
            </a:endParaRPr>
          </a:p>
          <a:p>
            <a:endParaRPr lang="tr-TR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0F049-D08B-F48F-9926-0183C30A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91C003-366B-5325-5366-03E7D3D9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93" y="895019"/>
            <a:ext cx="2947482" cy="4601183"/>
          </a:xfrm>
        </p:spPr>
        <p:txBody>
          <a:bodyPr/>
          <a:lstStyle/>
          <a:p>
            <a:r>
              <a:rPr lang="tr-TR" b="1" dirty="0">
                <a:solidFill>
                  <a:schemeClr val="tx1"/>
                </a:solidFill>
              </a:rPr>
              <a:t>Connectivity&amp;</a:t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b="1" dirty="0" err="1">
                <a:solidFill>
                  <a:schemeClr val="tx1"/>
                </a:solidFill>
              </a:rPr>
              <a:t>Realized</a:t>
            </a:r>
            <a:r>
              <a:rPr lang="tr-TR" b="1" dirty="0">
                <a:solidFill>
                  <a:schemeClr val="tx1"/>
                </a:solidFill>
              </a:rPr>
              <a:t> </a:t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b="1" dirty="0" err="1">
                <a:solidFill>
                  <a:schemeClr val="tx1"/>
                </a:solidFill>
              </a:rPr>
              <a:t>Sequence</a:t>
            </a:r>
          </a:p>
        </p:txBody>
      </p:sp>
      <p:pic>
        <p:nvPicPr>
          <p:cNvPr id="4" name="Resim 3" descr="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EAC9E9A7-9895-AAC1-2305-AAD65A9D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3" r="19372" b="454"/>
          <a:stretch/>
        </p:blipFill>
        <p:spPr>
          <a:xfrm>
            <a:off x="3733529" y="673162"/>
            <a:ext cx="7494549" cy="5822518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E9B20CD6-1AF9-6F79-9AC6-25309640B4CB}"/>
              </a:ext>
            </a:extLst>
          </p:cNvPr>
          <p:cNvSpPr/>
          <p:nvPr/>
        </p:nvSpPr>
        <p:spPr>
          <a:xfrm rot="2880000">
            <a:off x="5263789" y="4210746"/>
            <a:ext cx="800583" cy="64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13DB2B61-6B1F-4424-26AB-E2185B8AD918}"/>
              </a:ext>
            </a:extLst>
          </p:cNvPr>
          <p:cNvSpPr/>
          <p:nvPr/>
        </p:nvSpPr>
        <p:spPr>
          <a:xfrm rot="2880000">
            <a:off x="5938978" y="2300923"/>
            <a:ext cx="800583" cy="64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Ok: Sağ 6">
            <a:extLst>
              <a:ext uri="{FF2B5EF4-FFF2-40B4-BE49-F238E27FC236}">
                <a16:creationId xmlns:a16="http://schemas.microsoft.com/office/drawing/2014/main" id="{18046851-8B98-A497-0BA6-6EB57C44644E}"/>
              </a:ext>
            </a:extLst>
          </p:cNvPr>
          <p:cNvSpPr/>
          <p:nvPr/>
        </p:nvSpPr>
        <p:spPr>
          <a:xfrm rot="2880000">
            <a:off x="7694472" y="1085581"/>
            <a:ext cx="800583" cy="64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9EDF9443-EA7B-66F8-C27A-783F2E45C67E}"/>
              </a:ext>
            </a:extLst>
          </p:cNvPr>
          <p:cNvSpPr/>
          <p:nvPr/>
        </p:nvSpPr>
        <p:spPr>
          <a:xfrm rot="-4020000">
            <a:off x="9228117" y="4847353"/>
            <a:ext cx="800583" cy="64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955D2BE-6CC8-BB55-B5A5-B5AF1B24173C}"/>
              </a:ext>
            </a:extLst>
          </p:cNvPr>
          <p:cNvSpPr txBox="1"/>
          <p:nvPr/>
        </p:nvSpPr>
        <p:spPr>
          <a:xfrm>
            <a:off x="5092859" y="1948404"/>
            <a:ext cx="248855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err="1"/>
              <a:t>Traffic</a:t>
            </a:r>
            <a:r>
              <a:rPr lang="tr-TR" sz="1600" b="1" dirty="0"/>
              <a:t> Control </a:t>
            </a:r>
            <a:r>
              <a:rPr lang="tr-TR" sz="1600" b="1" dirty="0" err="1"/>
              <a:t>System</a:t>
            </a:r>
            <a:endParaRPr lang="tr-TR" sz="1600" b="1" dirty="0"/>
          </a:p>
          <a:p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B12611D-3485-288D-7A12-1ED53D9943A4}"/>
              </a:ext>
            </a:extLst>
          </p:cNvPr>
          <p:cNvSpPr txBox="1"/>
          <p:nvPr/>
        </p:nvSpPr>
        <p:spPr>
          <a:xfrm>
            <a:off x="4157238" y="3771416"/>
            <a:ext cx="248855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b="1" err="1"/>
              <a:t>Autonomous</a:t>
            </a:r>
            <a:r>
              <a:rPr lang="tr-TR" sz="1600" b="1" dirty="0"/>
              <a:t> </a:t>
            </a:r>
            <a:r>
              <a:rPr lang="tr-TR" sz="1600" b="1" err="1"/>
              <a:t>Vehicles</a:t>
            </a:r>
            <a:endParaRPr lang="tr-TR" sz="16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0CF00B1-FD87-D65E-DD6C-0F9B214FAA0A}"/>
              </a:ext>
            </a:extLst>
          </p:cNvPr>
          <p:cNvSpPr txBox="1"/>
          <p:nvPr/>
        </p:nvSpPr>
        <p:spPr>
          <a:xfrm>
            <a:off x="6173163" y="752353"/>
            <a:ext cx="2488556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b="1" err="1"/>
              <a:t>Traffic</a:t>
            </a:r>
            <a:r>
              <a:rPr lang="tr-TR" sz="1600" b="1" dirty="0"/>
              <a:t> </a:t>
            </a:r>
            <a:r>
              <a:rPr lang="tr-TR" sz="1600" b="1" err="1"/>
              <a:t>Light</a:t>
            </a:r>
            <a:r>
              <a:rPr lang="tr-TR" sz="1600" b="1" dirty="0"/>
              <a:t> </a:t>
            </a:r>
            <a:r>
              <a:rPr lang="tr-TR" sz="1600" b="1" err="1"/>
              <a:t>System</a:t>
            </a:r>
            <a:endParaRPr lang="tr-TR" sz="1600" b="1" dirty="0"/>
          </a:p>
          <a:p>
            <a:endParaRPr lang="tr-TR" sz="1200" dirty="0"/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E3B7BE6-ED99-4F7C-780B-55F806C94492}"/>
              </a:ext>
            </a:extLst>
          </p:cNvPr>
          <p:cNvSpPr txBox="1"/>
          <p:nvPr/>
        </p:nvSpPr>
        <p:spPr>
          <a:xfrm>
            <a:off x="8931795" y="5604074"/>
            <a:ext cx="24885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b="1" err="1"/>
              <a:t>Emergency</a:t>
            </a:r>
            <a:r>
              <a:rPr lang="tr-TR" sz="1600" b="1" dirty="0"/>
              <a:t> </a:t>
            </a:r>
            <a:r>
              <a:rPr lang="tr-TR" sz="1600" b="1" err="1"/>
              <a:t>Vehicle</a:t>
            </a:r>
            <a:r>
              <a:rPr lang="tr-TR" sz="1600" b="1" dirty="0"/>
              <a:t> </a:t>
            </a:r>
            <a:r>
              <a:rPr lang="tr-TR" sz="1600" b="1" err="1"/>
              <a:t>and</a:t>
            </a:r>
            <a:r>
              <a:rPr lang="tr-TR" sz="1600" b="1" dirty="0"/>
              <a:t> </a:t>
            </a:r>
            <a:r>
              <a:rPr lang="tr-TR" sz="1600" b="1" err="1"/>
              <a:t>Button</a:t>
            </a:r>
            <a:endParaRPr lang="tr-TR" sz="16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97FDFA5-843F-1F04-C08C-70434D8B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8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8A26F4A2-1119-4665-FB93-BF7307890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727" y="965"/>
            <a:ext cx="12323099" cy="69621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2DCCF-B18A-C135-380A-7B81F27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FB3A458-F150-E3C9-B6C9-EECBD0F90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041" y="-1489411"/>
            <a:ext cx="2598033" cy="5525753"/>
          </a:xfrm>
        </p:spPr>
      </p:pic>
      <p:pic>
        <p:nvPicPr>
          <p:cNvPr id="6" name="Resim 5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8D9E6FC3-EF56-10C8-2B33-2F9F18AB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" y="4542886"/>
            <a:ext cx="11786886" cy="1678683"/>
          </a:xfrm>
          <a:prstGeom prst="rect">
            <a:avLst/>
          </a:prstGeom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E3063BFE-7BA1-8606-3418-02D6F10B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48" y="2341703"/>
            <a:ext cx="7391400" cy="19431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F9762C4-4CE4-E8EE-4B18-D31E10F2C402}"/>
              </a:ext>
            </a:extLst>
          </p:cNvPr>
          <p:cNvSpPr txBox="1"/>
          <p:nvPr/>
        </p:nvSpPr>
        <p:spPr>
          <a:xfrm>
            <a:off x="1080304" y="1234632"/>
            <a:ext cx="96204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b="1" err="1"/>
              <a:t>PyCPA</a:t>
            </a:r>
            <a:r>
              <a:rPr lang="tr-TR" sz="2800" b="1" dirty="0"/>
              <a:t> Test </a:t>
            </a:r>
            <a:r>
              <a:rPr lang="tr-TR" sz="2800" b="1" err="1"/>
              <a:t>with</a:t>
            </a:r>
            <a:r>
              <a:rPr lang="tr-TR" sz="2800" b="1" dirty="0"/>
              <a:t> </a:t>
            </a:r>
            <a:r>
              <a:rPr lang="tr-TR" sz="2800" b="1" err="1"/>
              <a:t>Static</a:t>
            </a:r>
            <a:r>
              <a:rPr lang="tr-TR" sz="2800" b="1" dirty="0"/>
              <a:t> </a:t>
            </a:r>
            <a:r>
              <a:rPr lang="tr-TR" sz="2800" b="1" err="1"/>
              <a:t>Priority</a:t>
            </a:r>
            <a:r>
              <a:rPr lang="tr-TR" sz="2800" b="1" dirty="0"/>
              <a:t> </a:t>
            </a:r>
            <a:r>
              <a:rPr lang="tr-TR" sz="2800" b="1" err="1"/>
              <a:t>Non-Preemptive</a:t>
            </a:r>
            <a:r>
              <a:rPr lang="tr-TR" sz="2800" b="1" dirty="0"/>
              <a:t> </a:t>
            </a:r>
            <a:r>
              <a:rPr lang="tr-TR" sz="2800" b="1" err="1"/>
              <a:t>Scheduler</a:t>
            </a:r>
            <a:endParaRPr lang="tr-TR" sz="2800" b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6F8D7A-DDD6-D42A-54A7-2A102D9A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1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0A328B4B-AE9C-C369-7CA3-59B3B0136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"/>
            <a:ext cx="12191999" cy="60194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75B87-1429-1143-BC0B-04160F32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5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oküman, belge, yazı tipi içeren bir resim&#10;&#10;Açıklama otomatik olarak oluşturuldu">
            <a:extLst>
              <a:ext uri="{FF2B5EF4-FFF2-40B4-BE49-F238E27FC236}">
                <a16:creationId xmlns:a16="http://schemas.microsoft.com/office/drawing/2014/main" id="{4133BE83-785D-5FA9-26FB-F612DCB8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4" y="2188902"/>
            <a:ext cx="5011328" cy="438761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BBF7773-84E5-212A-E805-1F7ED26A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2" y="2118011"/>
            <a:ext cx="3767900" cy="4453466"/>
          </a:xfrm>
          <a:prstGeom prst="rect">
            <a:avLst/>
          </a:prstGeom>
        </p:spPr>
      </p:pic>
      <p:pic>
        <p:nvPicPr>
          <p:cNvPr id="6" name="Resim 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D0C83373-93B5-5E75-FB7C-611121488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82" y="260581"/>
            <a:ext cx="8128000" cy="17083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F83046-4237-6E80-7DBC-43941BB0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A7DBA9D5-E535-5CD6-52CC-EF1B00E8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373" y="1249908"/>
            <a:ext cx="5725113" cy="1478845"/>
          </a:xfrm>
          <a:prstGeom prst="rect">
            <a:avLst/>
          </a:prstGeom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E0D55F48-E4BE-0038-6485-BA06C562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7" y="3056407"/>
            <a:ext cx="5562836" cy="1478963"/>
          </a:xfrm>
          <a:prstGeom prst="rect">
            <a:avLst/>
          </a:prstGeom>
        </p:spPr>
      </p:pic>
      <p:pic>
        <p:nvPicPr>
          <p:cNvPr id="8" name="Resim 7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10E5A82-CD38-921F-D28F-FAFC5FA1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25" y="4892263"/>
            <a:ext cx="5381625" cy="1278585"/>
          </a:xfrm>
          <a:prstGeom prst="rect">
            <a:avLst/>
          </a:prstGeom>
        </p:spPr>
      </p:pic>
      <p:pic>
        <p:nvPicPr>
          <p:cNvPr id="9" name="Resim 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E09ABE77-0CA1-A772-8CC4-F1A28DAC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42" y="3237852"/>
            <a:ext cx="5517210" cy="2367257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4F0A129-A125-AE35-C9C3-F05D403DDAAA}"/>
              </a:ext>
            </a:extLst>
          </p:cNvPr>
          <p:cNvSpPr txBox="1"/>
          <p:nvPr/>
        </p:nvSpPr>
        <p:spPr>
          <a:xfrm>
            <a:off x="4109356" y="535214"/>
            <a:ext cx="3301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b="1" err="1">
                <a:solidFill>
                  <a:schemeClr val="bg1"/>
                </a:solidFill>
              </a:rPr>
              <a:t>Defect</a:t>
            </a:r>
            <a:r>
              <a:rPr lang="tr-TR" sz="2800" b="1" dirty="0">
                <a:solidFill>
                  <a:schemeClr val="bg1"/>
                </a:solidFill>
              </a:rPr>
              <a:t> </a:t>
            </a:r>
            <a:r>
              <a:rPr lang="tr-TR" sz="2800" b="1" err="1">
                <a:solidFill>
                  <a:schemeClr val="bg1"/>
                </a:solidFill>
              </a:rPr>
              <a:t>Tests</a:t>
            </a:r>
            <a:endParaRPr lang="tr-TR" sz="2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36E37-16DA-324E-B90D-93E66ED5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88D3-2684-16A3-BFD1-EE9FCF5E5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Case Diagram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2F05ECAC-9AEC-996C-04E4-FD5AA31454CB}"/>
              </a:ext>
            </a:extLst>
          </p:cNvPr>
          <p:cNvSpPr txBox="1">
            <a:spLocks/>
          </p:cNvSpPr>
          <p:nvPr/>
        </p:nvSpPr>
        <p:spPr>
          <a:xfrm>
            <a:off x="1069848" y="808175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200" dirty="0">
                <a:solidFill>
                  <a:schemeClr val="tx2"/>
                </a:solidFill>
                <a:ea typeface="Calibri Light"/>
                <a:cs typeface="Calibri Light"/>
              </a:rPr>
              <a:t>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DF5D-439B-2BC4-005C-7DDF3618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6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032397"/>
            <a:ext cx="2947482" cy="46011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chemeClr val="tx1"/>
                </a:solidFill>
              </a:rPr>
              <a:t>Purpose: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Specify system context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Capture system requirements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Validate system architecture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Drive implementation &amp; generate test cases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2400" b="1" dirty="0">
                <a:solidFill>
                  <a:schemeClr val="tx1"/>
                </a:solidFill>
              </a:rPr>
              <a:t>Consists of: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Actors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Use cases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Communication links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System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120" y="699276"/>
            <a:ext cx="7355646" cy="54348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EAC40-ED78-0E21-FE85-F8D41894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0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88D3-2684-16A3-BFD1-EE9FCF5E5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Sequence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439A6-76FF-E959-5ED5-8397376D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9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539" y="956197"/>
            <a:ext cx="2947482" cy="465974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2700" b="1" dirty="0">
                <a:solidFill>
                  <a:schemeClr val="tx1"/>
                </a:solidFill>
              </a:rPr>
              <a:t>Purpose: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Operation’s order of execution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2700" b="1" dirty="0">
                <a:solidFill>
                  <a:schemeClr val="tx1"/>
                </a:solidFill>
              </a:rPr>
              <a:t>Consists of: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Objects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Time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700" b="1" dirty="0">
                <a:solidFill>
                  <a:schemeClr val="tx1"/>
                </a:solidFill>
              </a:rPr>
              <a:t>Notation:</a:t>
            </a:r>
            <a:br>
              <a:rPr lang="en-GB" sz="2400" dirty="0">
                <a:solidFill>
                  <a:schemeClr val="tx1"/>
                </a:solidFill>
              </a:rPr>
            </a:b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Actors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Life Line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Message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Note/Comment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- Sequence Fragments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7" y="533400"/>
            <a:ext cx="4092503" cy="56692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30" y="473179"/>
            <a:ext cx="2860971" cy="2538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29" y="2946217"/>
            <a:ext cx="2860972" cy="331276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154FB-4C1A-CAA2-AD01-02AFF9D6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6EA03-61F7-0691-291C-30C947C66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864" y="3795717"/>
            <a:ext cx="5608745" cy="995448"/>
          </a:xfrm>
        </p:spPr>
        <p:txBody>
          <a:bodyPr>
            <a:noAutofit/>
          </a:bodyPr>
          <a:lstStyle/>
          <a:p>
            <a:r>
              <a:rPr lang="tr-TR" sz="5400" dirty="0">
                <a:solidFill>
                  <a:schemeClr val="tx1"/>
                </a:solidFill>
                <a:cs typeface="Times New Roman" panose="02020603050405020304" pitchFamily="18" charset="0"/>
              </a:rPr>
              <a:t>Activity </a:t>
            </a:r>
            <a:r>
              <a:rPr lang="tr-TR" sz="5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Diagrams</a:t>
            </a:r>
            <a:endParaRPr lang="en-US" sz="5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BD3E9-B10D-5FC8-A545-332CBE09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0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26DCFF-4690-BA92-DE1F-5F50287E7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2B5D7-DE9C-21FD-8805-E9999875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18"/>
            <a:ext cx="12186669" cy="5351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50253-EF45-4C6F-6910-141FD647B4DA}"/>
              </a:ext>
            </a:extLst>
          </p:cNvPr>
          <p:cNvSpPr txBox="1"/>
          <p:nvPr/>
        </p:nvSpPr>
        <p:spPr>
          <a:xfrm>
            <a:off x="3173506" y="6408086"/>
            <a:ext cx="584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Figure</a:t>
            </a:r>
            <a:r>
              <a:rPr lang="tr-TR" dirty="0"/>
              <a:t>: </a:t>
            </a:r>
            <a:r>
              <a:rPr lang="tr-TR" dirty="0" err="1"/>
              <a:t>Traffic</a:t>
            </a:r>
            <a:r>
              <a:rPr lang="tr-TR" dirty="0"/>
              <a:t> </a:t>
            </a:r>
            <a:r>
              <a:rPr lang="tr-TR" dirty="0" err="1"/>
              <a:t>Lighting</a:t>
            </a:r>
            <a:r>
              <a:rPr lang="tr-TR" dirty="0"/>
              <a:t> </a:t>
            </a:r>
            <a:r>
              <a:rPr lang="tr-TR" dirty="0" err="1"/>
              <a:t>Priority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(Activity </a:t>
            </a:r>
            <a:r>
              <a:rPr lang="tr-TR" dirty="0" err="1"/>
              <a:t>Diagram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4E0042-E9DB-925E-B7BC-07C6F236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879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518</Words>
  <Application>Microsoft Office PowerPoint</Application>
  <PresentationFormat>Widescreen</PresentationFormat>
  <Paragraphs>112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Arial</vt:lpstr>
      <vt:lpstr>Calibri Light</vt:lpstr>
      <vt:lpstr>Corbel</vt:lpstr>
      <vt:lpstr>Times New Roman</vt:lpstr>
      <vt:lpstr>Wingdings</vt:lpstr>
      <vt:lpstr>Wingdings 2</vt:lpstr>
      <vt:lpstr>Frame</vt:lpstr>
      <vt:lpstr>PowerPoint Presentation</vt:lpstr>
      <vt:lpstr>Requirements Diagram</vt:lpstr>
      <vt:lpstr>Purpose:  - graphical representation - ”what” to achieve - locating errors in early stages  Properties:  - unique identifier - textual description  Relations:  - Containment - Refinement  - Derivation  - refine (behavioural element) - satisfy (architecture block) - verify  (test case)</vt:lpstr>
      <vt:lpstr>Use Case Diagram</vt:lpstr>
      <vt:lpstr>Purpose:  - Specify system context - Capture system requirements - Validate system architecture - Drive implementation &amp; generate test cases   Consists of:  - Actors - Use cases - Communication links - System boundaries</vt:lpstr>
      <vt:lpstr>Sequence Diagram</vt:lpstr>
      <vt:lpstr>Purpose:  - Operation’s order of execution  Consists of:  - Objects - Time  Notation:  - Actors - Life Line - Message - Note/Comment - Sequence Fragments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Figure: Internal Block Diagrams (Overview)</vt:lpstr>
      <vt:lpstr>Constraint Block Parametrics Diagrams</vt:lpstr>
      <vt:lpstr>To interrelate use cases</vt:lpstr>
      <vt:lpstr>Time constraint for signals</vt:lpstr>
      <vt:lpstr>Real-time traffic condition constraint</vt:lpstr>
      <vt:lpstr>State Machine Diagrams</vt:lpstr>
      <vt:lpstr>To visualize system behaviour</vt:lpstr>
      <vt:lpstr>Adjusted design regarding use case scenario</vt:lpstr>
      <vt:lpstr>Signals and timeouts for state transition</vt:lpstr>
      <vt:lpstr>Fault Trees</vt:lpstr>
      <vt:lpstr>To foresee possible risks</vt:lpstr>
      <vt:lpstr>Combination of hazards leads to fatal accident</vt:lpstr>
      <vt:lpstr>Hazards leading unoptimized behaviour</vt:lpstr>
      <vt:lpstr>Implementation</vt:lpstr>
      <vt:lpstr>Connectivity&amp; Realized 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Igor Risteski</dc:creator>
  <cp:lastModifiedBy>Ilker Kurtulan</cp:lastModifiedBy>
  <cp:revision>177</cp:revision>
  <dcterms:created xsi:type="dcterms:W3CDTF">2024-01-14T12:42:21Z</dcterms:created>
  <dcterms:modified xsi:type="dcterms:W3CDTF">2024-01-24T23:04:02Z</dcterms:modified>
</cp:coreProperties>
</file>